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mona" initial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713" autoAdjust="0"/>
  </p:normalViewPr>
  <p:slideViewPr>
    <p:cSldViewPr>
      <p:cViewPr varScale="1">
        <p:scale>
          <a:sx n="110" d="100"/>
          <a:sy n="110" d="100"/>
        </p:scale>
        <p:origin x="-16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3C9FA-D12E-4C31-BC20-77D234385D09}" type="datetimeFigureOut">
              <a:rPr lang="en-US" smtClean="0"/>
              <a:pPr/>
              <a:t>3/19/2024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E5133-27FF-48DF-A4BB-21531E7C72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FE5133-27FF-48DF-A4BB-21531E7C72C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944EF0E-6125-45CC-8B53-E4D4C2A20F58}" type="datetime1">
              <a:rPr lang="en-US" smtClean="0"/>
              <a:pPr/>
              <a:t>3/19/2024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FD3033-E2A8-4922-9954-582B6F343CA5}" type="datetime1">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C13E8F-79CE-4880-9A6F-FA93298420D8}" type="datetime1">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4222404-F87F-4712-80FF-990D2E43D49C}" type="datetime1">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682FBE-22CF-44FE-80B0-305E14DAFE9F}" type="datetime1">
              <a:rPr lang="en-US" smtClean="0"/>
              <a:pPr/>
              <a:t>3/19/2024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BF8AC5-FC98-4473-858A-CFBDB977E659}" type="datetime1">
              <a:rPr lang="en-US" smtClean="0"/>
              <a:pPr/>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0C6A3BA-3A2C-4EC7-BEB2-0183F477C364}" type="datetime1">
              <a:rPr lang="en-US" smtClean="0"/>
              <a:pPr/>
              <a:t>3/19/2024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7B7DA4-61ED-4ADB-A13E-A5AA84B7CB10}" type="datetime1">
              <a:rPr lang="en-US" smtClean="0"/>
              <a:pPr/>
              <a:t>3/19/2024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24037-495F-4D9B-B985-8DDE64148AB9}" type="datetime1">
              <a:rPr lang="en-US" smtClean="0"/>
              <a:pPr/>
              <a:t>3/19/2024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3B0B74-81AA-48F5-A320-D0F2B01DA088}" type="datetime1">
              <a:rPr lang="en-US" smtClean="0"/>
              <a:pPr/>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2E4019-6490-4B9D-96B6-AA49C0157BBE}" type="datetime1">
              <a:rPr lang="en-US" smtClean="0"/>
              <a:pPr/>
              <a:t>3/19/2024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B5AF75C-596F-428E-BCD2-877195C66F4C}" type="datetime1">
              <a:rPr lang="en-US" smtClean="0"/>
              <a:pPr/>
              <a:t>3/19/2024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524000"/>
            <a:ext cx="6858000" cy="5078313"/>
          </a:xfrm>
          <a:prstGeom prst="rect">
            <a:avLst/>
          </a:prstGeom>
        </p:spPr>
        <p:txBody>
          <a:bodyPr wrap="square">
            <a:spAutoFit/>
          </a:bodyPr>
          <a:lstStyle/>
          <a:p>
            <a:pPr fontAlgn="base"/>
            <a:r>
              <a:rPr lang="ru-RU" b="1" dirty="0" smtClean="0"/>
              <a:t>Почитувани граѓани,</a:t>
            </a:r>
            <a:endParaRPr lang="ru-RU" dirty="0" smtClean="0"/>
          </a:p>
          <a:p>
            <a:pPr algn="just" fontAlgn="base"/>
            <a:r>
              <a:rPr lang="ru-RU" dirty="0" smtClean="0"/>
              <a:t>Ве известуваме дека согласно </a:t>
            </a:r>
            <a:r>
              <a:rPr lang="ru-RU" b="1" dirty="0" smtClean="0"/>
              <a:t>Законот за данок на имот </a:t>
            </a:r>
            <a:r>
              <a:rPr lang="ru-RU" i="1" dirty="0" smtClean="0"/>
              <a:t>( Сл. Весник  на РМ бр. 61/04</a:t>
            </a:r>
            <a:r>
              <a:rPr lang="en-US" i="1" dirty="0" smtClean="0"/>
              <a:t>,</a:t>
            </a:r>
            <a:r>
              <a:rPr lang="mk-MK" i="1" dirty="0" smtClean="0"/>
              <a:t> </a:t>
            </a:r>
            <a:r>
              <a:rPr lang="en-US" i="1" dirty="0" smtClean="0"/>
              <a:t>92/07,</a:t>
            </a:r>
            <a:r>
              <a:rPr lang="mk-MK" i="1" dirty="0" smtClean="0"/>
              <a:t> </a:t>
            </a:r>
            <a:r>
              <a:rPr lang="en-US" i="1" dirty="0" smtClean="0"/>
              <a:t>102/08</a:t>
            </a:r>
            <a:r>
              <a:rPr lang="mk-MK" i="1" dirty="0" smtClean="0"/>
              <a:t> </a:t>
            </a:r>
            <a:r>
              <a:rPr lang="en-US" i="1" dirty="0" smtClean="0"/>
              <a:t>,35/11,</a:t>
            </a:r>
            <a:r>
              <a:rPr lang="mk-MK" i="1" dirty="0" smtClean="0"/>
              <a:t> </a:t>
            </a:r>
            <a:r>
              <a:rPr lang="en-US" i="1" dirty="0" smtClean="0"/>
              <a:t>53/11,</a:t>
            </a:r>
            <a:r>
              <a:rPr lang="mk-MK" i="1" dirty="0" smtClean="0"/>
              <a:t> </a:t>
            </a:r>
            <a:r>
              <a:rPr lang="en-US" i="1" dirty="0" smtClean="0"/>
              <a:t>84/12,</a:t>
            </a:r>
            <a:r>
              <a:rPr lang="mk-MK" i="1" dirty="0" smtClean="0"/>
              <a:t> </a:t>
            </a:r>
            <a:r>
              <a:rPr lang="en-US" i="1" dirty="0" smtClean="0"/>
              <a:t>188/13,</a:t>
            </a:r>
            <a:r>
              <a:rPr lang="mk-MK" i="1" dirty="0" smtClean="0"/>
              <a:t> </a:t>
            </a:r>
            <a:r>
              <a:rPr lang="en-US" i="1" dirty="0" smtClean="0"/>
              <a:t>154/15,</a:t>
            </a:r>
            <a:r>
              <a:rPr lang="mk-MK" i="1" dirty="0" smtClean="0"/>
              <a:t> </a:t>
            </a:r>
            <a:r>
              <a:rPr lang="en-US" i="1" dirty="0" smtClean="0"/>
              <a:t>192/15 </a:t>
            </a:r>
            <a:r>
              <a:rPr lang="mk-MK" i="1" dirty="0" smtClean="0"/>
              <a:t>и 23/16 и </a:t>
            </a:r>
            <a:r>
              <a:rPr lang="ru-RU" i="1" dirty="0" smtClean="0"/>
              <a:t>Сл.весник на РСМ бр 151/21)</a:t>
            </a:r>
            <a:r>
              <a:rPr lang="ru-RU" dirty="0" smtClean="0"/>
              <a:t>  член 4, 7, 9, и член 29:</a:t>
            </a:r>
          </a:p>
          <a:p>
            <a:pPr fontAlgn="base"/>
            <a:r>
              <a:rPr lang="ru-RU" dirty="0" smtClean="0"/>
              <a:t>– Даночните обврзници се должни </a:t>
            </a:r>
            <a:r>
              <a:rPr lang="ru-RU" b="1" dirty="0" smtClean="0"/>
              <a:t>најдоцна до 31 јануари</a:t>
            </a:r>
            <a:r>
              <a:rPr lang="ru-RU" dirty="0" smtClean="0"/>
              <a:t> да поднесат даночна пријава за недвижен имот кој го поседуваат, а кој не е пријавен за оданочување.</a:t>
            </a:r>
          </a:p>
          <a:p>
            <a:pPr fontAlgn="base"/>
            <a:r>
              <a:rPr lang="ru-RU" dirty="0" smtClean="0"/>
              <a:t>– Даночните обврзници треба </a:t>
            </a:r>
            <a:r>
              <a:rPr lang="ru-RU" b="1" dirty="0" smtClean="0"/>
              <a:t>најдоцна во рок од 15 дена</a:t>
            </a:r>
            <a:r>
              <a:rPr lang="ru-RU" dirty="0" smtClean="0"/>
              <a:t> од стекнувањето со право на сопственост на недвижен имот или со право на користење на истиот, да го пријават имотот за оданочување кај општинската администрација.</a:t>
            </a:r>
          </a:p>
          <a:p>
            <a:pPr fontAlgn="base"/>
            <a:r>
              <a:rPr lang="ru-RU" dirty="0" smtClean="0"/>
              <a:t>– Обврзникот на данокот на имот од ставот (1) на овој член кој поднел даночна пријава нема обврска за истиот имот да поднесе нова пријава, доколку нема промени на податоците содржани во претходно поднесената даночна пријава, а кои се од влијание за висината на даночната обврска.</a:t>
            </a:r>
          </a:p>
          <a:p>
            <a:pPr fontAlgn="base"/>
            <a:endParaRPr lang="ru-RU" dirty="0"/>
          </a:p>
        </p:txBody>
      </p:sp>
      <p:sp>
        <p:nvSpPr>
          <p:cNvPr id="3" name="Title 2"/>
          <p:cNvSpPr>
            <a:spLocks noGrp="1"/>
          </p:cNvSpPr>
          <p:nvPr>
            <p:ph type="title"/>
          </p:nvPr>
        </p:nvSpPr>
        <p:spPr>
          <a:xfrm>
            <a:off x="914400" y="533400"/>
            <a:ext cx="7772400" cy="609600"/>
          </a:xfrm>
        </p:spPr>
        <p:txBody>
          <a:bodyPr>
            <a:noAutofit/>
          </a:bodyPr>
          <a:lstStyle/>
          <a:p>
            <a:pPr algn="ctr"/>
            <a:r>
              <a:rPr lang="ru-RU" sz="2800" b="1" dirty="0" smtClean="0"/>
              <a:t/>
            </a:r>
            <a:br>
              <a:rPr lang="ru-RU" sz="2800" b="1" dirty="0" smtClean="0"/>
            </a:br>
            <a:r>
              <a:rPr lang="ru-RU" sz="2800" b="1" dirty="0" smtClean="0"/>
              <a:t> Јавна покана за поднесување на даночна пријава за недвижен имот</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7924800" cy="5355312"/>
          </a:xfrm>
          <a:prstGeom prst="rect">
            <a:avLst/>
          </a:prstGeom>
        </p:spPr>
        <p:txBody>
          <a:bodyPr wrap="square">
            <a:spAutoFit/>
          </a:bodyPr>
          <a:lstStyle/>
          <a:p>
            <a:pPr algn="just" fontAlgn="base"/>
            <a:r>
              <a:rPr lang="ru-RU" b="1" dirty="0" smtClean="0"/>
              <a:t>Со цел да се олесни постапката за пријавување</a:t>
            </a:r>
            <a:r>
              <a:rPr lang="ru-RU" dirty="0" smtClean="0"/>
              <a:t> на данокот на имот, која е обврска на граѓаните и на правните лица како даночни обврзници, како и пријавување на настанатите промени на податоците во врска со имотот подлежен на даночење и податоците на даночните обврзници, </a:t>
            </a:r>
            <a:r>
              <a:rPr lang="ru-RU" b="1" dirty="0" smtClean="0"/>
              <a:t>Ве покануваме</a:t>
            </a:r>
            <a:r>
              <a:rPr lang="ru-RU" dirty="0" smtClean="0"/>
              <a:t> да пријавите во просториите на Општина Богданци.</a:t>
            </a:r>
          </a:p>
          <a:p>
            <a:pPr algn="just" fontAlgn="base"/>
            <a:endParaRPr lang="ru-RU" dirty="0" smtClean="0"/>
          </a:p>
          <a:p>
            <a:pPr fontAlgn="base"/>
            <a:r>
              <a:rPr lang="ru-RU" b="1" dirty="0" smtClean="0"/>
              <a:t>За физички лица-граѓани</a:t>
            </a:r>
            <a:r>
              <a:rPr lang="ru-RU" dirty="0" smtClean="0"/>
              <a:t> потребни документи се фотокопија од </a:t>
            </a:r>
            <a:r>
              <a:rPr lang="ru-RU" b="1" dirty="0" smtClean="0"/>
              <a:t>имотен лист</a:t>
            </a:r>
            <a:r>
              <a:rPr lang="ru-RU" dirty="0" smtClean="0"/>
              <a:t> кој е изваден по завршување на постапката за легализација или купопродажба на недвижниот имот и  </a:t>
            </a:r>
            <a:r>
              <a:rPr lang="ru-RU" b="1" dirty="0" smtClean="0"/>
              <a:t>лична карта</a:t>
            </a:r>
            <a:r>
              <a:rPr lang="ru-RU" dirty="0" smtClean="0"/>
              <a:t> на увид.</a:t>
            </a:r>
            <a:r>
              <a:rPr lang="ru-RU" b="1" dirty="0" smtClean="0"/>
              <a:t> </a:t>
            </a:r>
          </a:p>
          <a:p>
            <a:pPr fontAlgn="base"/>
            <a:endParaRPr lang="ru-RU" dirty="0" smtClean="0"/>
          </a:p>
          <a:p>
            <a:pPr fontAlgn="base"/>
            <a:r>
              <a:rPr lang="ru-RU" b="1" dirty="0" smtClean="0"/>
              <a:t>За правните лица</a:t>
            </a:r>
            <a:r>
              <a:rPr lang="ru-RU" dirty="0" smtClean="0"/>
              <a:t> потребни документи се фотокопии од </a:t>
            </a:r>
            <a:r>
              <a:rPr lang="ru-RU" b="1" dirty="0" smtClean="0"/>
              <a:t>имотен лист</a:t>
            </a:r>
            <a:r>
              <a:rPr lang="ru-RU" dirty="0" smtClean="0"/>
              <a:t> и  </a:t>
            </a:r>
            <a:r>
              <a:rPr lang="ru-RU" b="1" dirty="0" smtClean="0"/>
              <a:t>тековна состојба од Централен регистар</a:t>
            </a:r>
            <a:r>
              <a:rPr lang="ru-RU" dirty="0" smtClean="0"/>
              <a:t>.</a:t>
            </a:r>
          </a:p>
          <a:p>
            <a:pPr fontAlgn="base"/>
            <a:endParaRPr lang="ru-RU" dirty="0" smtClean="0"/>
          </a:p>
          <a:p>
            <a:pPr fontAlgn="base"/>
            <a:r>
              <a:rPr lang="ru-RU" b="1" dirty="0" smtClean="0"/>
              <a:t>За подетални информации можете да се обратите на нашиот телефонски број 034/222-335  во текот на работното време (од понеделник до петок) или во просториите на Општина Богданци</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115</TotalTime>
  <Words>16</Words>
  <Application>Microsoft Office PowerPoint</Application>
  <PresentationFormat>On-screen Show (4:3)</PresentationFormat>
  <Paragraphs>14</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Equity</vt:lpstr>
      <vt:lpstr>  Јавна покана за поднесување на даночна пријава за недвижен имот</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Јавна покана за поднесување на даночна пријава за недвижен имот</dc:title>
  <dc:creator>simona</dc:creator>
  <cp:lastModifiedBy>user</cp:lastModifiedBy>
  <cp:revision>11</cp:revision>
  <dcterms:created xsi:type="dcterms:W3CDTF">2006-08-16T00:00:00Z</dcterms:created>
  <dcterms:modified xsi:type="dcterms:W3CDTF">2024-03-19T07:58:45Z</dcterms:modified>
</cp:coreProperties>
</file>